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63" r:id="rId3"/>
    <p:sldId id="264" r:id="rId4"/>
    <p:sldId id="260" r:id="rId5"/>
    <p:sldId id="259" r:id="rId6"/>
    <p:sldId id="256" r:id="rId7"/>
    <p:sldId id="257" r:id="rId8"/>
    <p:sldId id="258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C5E0-3FFA-4463-8A10-EE82381923A7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99A5-1BB6-4941-B30A-A6F264A3919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5841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dirty="0"/>
              <a:t>Different approaches for deployment of BSNL Franchisee OLT using </a:t>
            </a:r>
            <a:r>
              <a:rPr lang="en-IN" sz="3600" dirty="0" err="1"/>
              <a:t>BharatNet</a:t>
            </a:r>
            <a:endParaRPr lang="en-IN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612" y="47667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/>
              <a:t>BBNL Existing Setup of connectivity with RSA Partners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1307711"/>
            <a:ext cx="765175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612" y="17001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/>
              <a:t>BSNL Existing Setup for TIP OLT connectivity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2528888"/>
            <a:ext cx="7477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0" y="16811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/>
              <a:t>Possibility 1: Block/GP level connections from BBNL OLT Model 3(Rural)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4653136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Only in an exceptional scenario where few connections are required at GP location or near OLT location (directly from PON port using BSNL/TIP ONT)</a:t>
            </a:r>
          </a:p>
          <a:p>
            <a:pPr marL="342900" indent="-342900" fontAlgn="base">
              <a:buFont typeface="+mj-lt"/>
              <a:buAutoNum type="arabicPeriod"/>
            </a:pPr>
            <a:endParaRPr lang="en-IN" sz="1600" dirty="0"/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Configurations required at BBNL OLT &amp; BSNL ONT will be done from BBNL NMS by the BBNL NOC team</a:t>
            </a:r>
          </a:p>
          <a:p>
            <a:pPr marL="342900" indent="-342900" fontAlgn="base">
              <a:buFont typeface="+mj-lt"/>
              <a:buAutoNum type="arabicPeriod"/>
            </a:pPr>
            <a:endParaRPr lang="en-IN" sz="1600" dirty="0"/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BSNL ONT should be compatible with the BBNL OLT. Link budget considerations</a:t>
            </a:r>
          </a:p>
          <a:p>
            <a:pPr marL="342900" indent="-342900" fontAlgn="base">
              <a:buFont typeface="+mj-lt"/>
              <a:buAutoNum type="arabicPeriod"/>
            </a:pPr>
            <a:endParaRPr lang="en-IN" sz="1600" dirty="0"/>
          </a:p>
          <a:p>
            <a:pPr marL="342900" indent="-342900" fontAlgn="base">
              <a:buFont typeface="+mj-lt"/>
              <a:buAutoNum type="arabicPeriod"/>
            </a:pPr>
            <a:endParaRPr lang="en-IN" sz="1600" dirty="0"/>
          </a:p>
          <a:p>
            <a:pPr marL="342900" indent="-342900">
              <a:buAutoNum type="arabicPeriod"/>
            </a:pPr>
            <a:endParaRPr lang="en-IN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798620"/>
            <a:ext cx="4608512" cy="376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3648" y="116632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/>
              <a:t>Possibility 2: Block/GP level connections through partner OLTs cascaded with BBNL OLT for SNI/Backhaul </a:t>
            </a:r>
          </a:p>
          <a:p>
            <a:pPr algn="ctr"/>
            <a:r>
              <a:rPr lang="en-IN" b="1" u="sng" dirty="0"/>
              <a:t>(Model 4-1)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8064" y="1340768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In this scenario, only SNI ports of BBNL OLT will be used. 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600" dirty="0"/>
              <a:t>TIP OLT backhaul can be extended from BBNL OLT using spare </a:t>
            </a:r>
            <a:r>
              <a:rPr lang="en-US" sz="1600" dirty="0" err="1"/>
              <a:t>fibre</a:t>
            </a:r>
            <a:r>
              <a:rPr lang="en-US" sz="1600" dirty="0"/>
              <a:t> available between BBNL OLT and TIP OLT location</a:t>
            </a:r>
            <a:endParaRPr lang="en-IN" sz="1600" dirty="0"/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BBNL OLT will pass the VLANs (Service &amp; Management traffic) transparently from BSNL backhaul to the BSNL TIP OLT through SNI Ports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There is no limitation on the number of VLANs that can be passed.  VLANs used in BBNL &amp; BSNL TIP OLT should be mutually exclusive.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SNI port availability at BBNL OLT to be checked. For each BSNL TIP OLT, separate SNI port is required at the BBNL OLT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4785717" cy="491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9612" y="11924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/>
              <a:t>Possibility 3 : GP Level connections through </a:t>
            </a:r>
            <a:r>
              <a:rPr lang="en-IN" b="1" u="sng" dirty="0" err="1"/>
              <a:t>BharatNet</a:t>
            </a:r>
            <a:r>
              <a:rPr lang="en-IN" b="1" u="sng" dirty="0"/>
              <a:t> ONTs</a:t>
            </a:r>
          </a:p>
          <a:p>
            <a:pPr algn="ctr"/>
            <a:r>
              <a:rPr lang="en-IN" b="1" u="sng" dirty="0"/>
              <a:t> (Model 4-2)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00506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In this scenario, BBNL OLT &amp; BBNL ONT will be used. 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BBNL OLT &amp; ONT will pass the VLANs (Service &amp; Management traffic) transparently from BSNL backhaul to the BSNL TIP OLT.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Configurations required at BBNL OLT &amp; BBNL ONT will be done from BBNL NMS by the BBNL NOC team.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Configurations at BSNL BNG &amp; TIP OLT will be done by BSNL team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Different technologies require different types of  configurations. Number of VLANs that can be passed are also different.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BBNL &amp; BSNL OLTs will be managed/monitored by their respective NMSs.</a:t>
            </a:r>
          </a:p>
          <a:p>
            <a:pPr marL="342900" indent="-342900"/>
            <a:endParaRPr lang="en-IN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32160"/>
            <a:ext cx="77978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0" y="194293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/>
              <a:t>Possibility 4:  Block/GP Level connections through BSNL ONTs Model 4-3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509120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This is same as Possibility 3 except for that in stead of BBNL ONT, a BSNL ONT is used directly at the PON level  or through splitter before the GP ONT. 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In this scenario, only BBNL OLT will be used. 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BSNL ONT should be compatible with the BBNL OLT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39747"/>
            <a:ext cx="74549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780" y="369530"/>
            <a:ext cx="8604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/>
              <a:t>Possibility 5 : Block/GP level connections through partner OLT utilizing BBNL Dark </a:t>
            </a:r>
            <a:r>
              <a:rPr lang="en-IN" b="1" u="sng" dirty="0" err="1"/>
              <a:t>Fiber</a:t>
            </a:r>
            <a:endParaRPr lang="en-IN" b="1" u="sng" dirty="0"/>
          </a:p>
          <a:p>
            <a:pPr algn="ctr"/>
            <a:r>
              <a:rPr lang="en-IN" b="1" u="sng" dirty="0"/>
              <a:t>(Model 4-4)</a:t>
            </a:r>
          </a:p>
          <a:p>
            <a:pPr algn="ctr"/>
            <a:endParaRPr lang="en-IN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4077072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IN" sz="1600" dirty="0"/>
          </a:p>
          <a:p>
            <a:pPr marL="342900" indent="-342900" fontAlgn="base">
              <a:buFont typeface="+mj-lt"/>
              <a:buAutoNum type="arabicPeriod"/>
            </a:pPr>
            <a:r>
              <a:rPr lang="en-US" sz="1600" dirty="0"/>
              <a:t>TIP OLT backhaul can be extended from BBNL OLT location using spare </a:t>
            </a:r>
            <a:r>
              <a:rPr lang="en-US" sz="1600" dirty="0" err="1"/>
              <a:t>fibre</a:t>
            </a:r>
            <a:r>
              <a:rPr lang="en-US" sz="1600" dirty="0"/>
              <a:t> available between BBNL OLT location and TIP OLT location</a:t>
            </a:r>
          </a:p>
          <a:p>
            <a:pPr marL="342900" indent="-342900" fontAlgn="base">
              <a:buFont typeface="+mj-lt"/>
              <a:buAutoNum type="arabicPeriod"/>
            </a:pPr>
            <a:endParaRPr lang="en-US" sz="1600" dirty="0"/>
          </a:p>
          <a:p>
            <a:pPr marL="342900" indent="-342900" fontAlgn="base">
              <a:buFont typeface="+mj-lt"/>
              <a:buAutoNum type="arabicPeriod"/>
            </a:pPr>
            <a:r>
              <a:rPr lang="en-IN" sz="1600" dirty="0"/>
              <a:t>This will be totally independent of </a:t>
            </a:r>
            <a:r>
              <a:rPr lang="en-IN" sz="1600" dirty="0" err="1"/>
              <a:t>BharatNet</a:t>
            </a:r>
            <a:r>
              <a:rPr lang="en-IN" sz="1600" dirty="0"/>
              <a:t> electronics. The OLT &amp; ONT will be            directly controlled by BSNL</a:t>
            </a:r>
          </a:p>
          <a:p>
            <a:pPr marL="342900" indent="-342900">
              <a:buAutoNum type="arabicPeriod"/>
            </a:pPr>
            <a:endParaRPr lang="en-IN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02" y="1278091"/>
            <a:ext cx="714466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0F10B-203C-45EE-B166-CE52F62C0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672" y="1844824"/>
            <a:ext cx="2818656" cy="676672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9209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480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Different approaches for deployment of BSNL Franchisee OLT using BharatNet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Sudheer Kumar</dc:creator>
  <cp:lastModifiedBy>Unknown User</cp:lastModifiedBy>
  <cp:revision>44</cp:revision>
  <dcterms:created xsi:type="dcterms:W3CDTF">2022-04-13T07:30:08Z</dcterms:created>
  <dcterms:modified xsi:type="dcterms:W3CDTF">2022-04-20T12:38:36Z</dcterms:modified>
</cp:coreProperties>
</file>